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7" r:id="rId2"/>
    <p:sldId id="257" r:id="rId3"/>
    <p:sldId id="280" r:id="rId4"/>
    <p:sldId id="275" r:id="rId5"/>
    <p:sldId id="271" r:id="rId6"/>
    <p:sldId id="281" r:id="rId7"/>
    <p:sldId id="278" r:id="rId8"/>
    <p:sldId id="279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00" autoAdjust="0"/>
    <p:restoredTop sz="94660"/>
  </p:normalViewPr>
  <p:slideViewPr>
    <p:cSldViewPr snapToGrid="0" showGuides="1">
      <p:cViewPr>
        <p:scale>
          <a:sx n="81" d="100"/>
          <a:sy n="81" d="100"/>
        </p:scale>
        <p:origin x="60" y="4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23D207-7952-41B5-8784-C4AB8483F643}" type="datetimeFigureOut">
              <a:rPr lang="en-US" smtClean="0"/>
              <a:t>4/30/2017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264D3B-7F56-49E7-AB70-C6C1E592F5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0765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23D207-7952-41B5-8784-C4AB8483F643}" type="datetimeFigureOut">
              <a:rPr lang="en-US" smtClean="0"/>
              <a:t>4/30/2017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264D3B-7F56-49E7-AB70-C6C1E592F5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5210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23D207-7952-41B5-8784-C4AB8483F643}" type="datetimeFigureOut">
              <a:rPr lang="en-US" smtClean="0"/>
              <a:t>4/30/2017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264D3B-7F56-49E7-AB70-C6C1E592F5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529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23D207-7952-41B5-8784-C4AB8483F643}" type="datetimeFigureOut">
              <a:rPr lang="en-US" smtClean="0"/>
              <a:t>4/30/2017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264D3B-7F56-49E7-AB70-C6C1E592F5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15935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23D207-7952-41B5-8784-C4AB8483F643}" type="datetimeFigureOut">
              <a:rPr lang="en-US" smtClean="0"/>
              <a:t>4/30/2017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264D3B-7F56-49E7-AB70-C6C1E592F5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8558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23D207-7952-41B5-8784-C4AB8483F643}" type="datetimeFigureOut">
              <a:rPr lang="en-US" smtClean="0"/>
              <a:t>4/30/2017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264D3B-7F56-49E7-AB70-C6C1E592F5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7510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23D207-7952-41B5-8784-C4AB8483F643}" type="datetimeFigureOut">
              <a:rPr lang="en-US" smtClean="0"/>
              <a:t>4/30/2017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264D3B-7F56-49E7-AB70-C6C1E592F5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9993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23D207-7952-41B5-8784-C4AB8483F643}" type="datetimeFigureOut">
              <a:rPr lang="en-US" smtClean="0"/>
              <a:t>4/30/2017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264D3B-7F56-49E7-AB70-C6C1E592F5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0091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23D207-7952-41B5-8784-C4AB8483F643}" type="datetimeFigureOut">
              <a:rPr lang="en-US" smtClean="0"/>
              <a:t>4/30/2017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264D3B-7F56-49E7-AB70-C6C1E592F5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0368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23D207-7952-41B5-8784-C4AB8483F643}" type="datetimeFigureOut">
              <a:rPr lang="en-US" smtClean="0"/>
              <a:t>4/30/2017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264D3B-7F56-49E7-AB70-C6C1E592F5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7893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23D207-7952-41B5-8784-C4AB8483F643}" type="datetimeFigureOut">
              <a:rPr lang="en-US" smtClean="0"/>
              <a:t>4/30/2017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264D3B-7F56-49E7-AB70-C6C1E592F5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1284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23D207-7952-41B5-8784-C4AB8483F643}" type="datetimeFigureOut">
              <a:rPr lang="en-US" smtClean="0"/>
              <a:t>4/30/2017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264D3B-7F56-49E7-AB70-C6C1E592F5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53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2132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WellSoon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Precise and Personalized Chronic Pain </a:t>
            </a:r>
            <a:r>
              <a:rPr lang="en-US" dirty="0" smtClean="0"/>
              <a:t>Tracking and Management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056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Acute vs. Chronic Pain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9434" y="1443426"/>
            <a:ext cx="8217570" cy="5476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552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Chronic Pain Tracking and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9650853" cy="4351338"/>
          </a:xfrm>
        </p:spPr>
        <p:txBody>
          <a:bodyPr>
            <a:noAutofit/>
          </a:bodyPr>
          <a:lstStyle/>
          <a:p>
            <a:r>
              <a:rPr lang="en-US" dirty="0" smtClean="0"/>
              <a:t>1 in 10 </a:t>
            </a:r>
            <a:r>
              <a:rPr lang="en-US" dirty="0" err="1" smtClean="0"/>
              <a:t>americans</a:t>
            </a:r>
            <a:r>
              <a:rPr lang="en-US" dirty="0" smtClean="0"/>
              <a:t> suffer pain daily 3+ months (NIH)</a:t>
            </a:r>
          </a:p>
          <a:p>
            <a:pPr lvl="1"/>
            <a:r>
              <a:rPr lang="en-US" dirty="0" smtClean="0"/>
              <a:t>Cancer, MS, Trauma, AIDS</a:t>
            </a:r>
          </a:p>
          <a:p>
            <a:endParaRPr lang="en-US" dirty="0" smtClean="0"/>
          </a:p>
          <a:p>
            <a:r>
              <a:rPr lang="en-US" dirty="0" smtClean="0"/>
              <a:t>Current tracking methods:</a:t>
            </a:r>
          </a:p>
          <a:p>
            <a:pPr lvl="1"/>
            <a:r>
              <a:rPr lang="en-US" dirty="0" smtClean="0"/>
              <a:t>Memory</a:t>
            </a:r>
          </a:p>
          <a:p>
            <a:pPr lvl="1"/>
            <a:r>
              <a:rPr lang="en-US" dirty="0" smtClean="0"/>
              <a:t>Paper/pen</a:t>
            </a:r>
          </a:p>
          <a:p>
            <a:pPr lvl="1"/>
            <a:r>
              <a:rPr lang="en-US" dirty="0" smtClean="0"/>
              <a:t>App</a:t>
            </a:r>
          </a:p>
          <a:p>
            <a:pPr lvl="1"/>
            <a:r>
              <a:rPr lang="en-US" dirty="0"/>
              <a:t>(source: patient interviews)</a:t>
            </a:r>
          </a:p>
          <a:p>
            <a:r>
              <a:rPr lang="en-US" dirty="0" smtClean="0"/>
              <a:t>Analysis</a:t>
            </a:r>
            <a:endParaRPr lang="en-US" dirty="0" smtClean="0"/>
          </a:p>
          <a:p>
            <a:pPr lvl="1"/>
            <a:r>
              <a:rPr lang="en-US" dirty="0" smtClean="0"/>
              <a:t>Flipping through paper</a:t>
            </a:r>
          </a:p>
          <a:p>
            <a:pPr lvl="1"/>
            <a:r>
              <a:rPr lang="en-US" dirty="0" smtClean="0"/>
              <a:t>Treat based on few data points</a:t>
            </a:r>
          </a:p>
          <a:p>
            <a:pPr lvl="1"/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8887" y="3021226"/>
            <a:ext cx="3434913" cy="243653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9257" y="2577510"/>
            <a:ext cx="1973771" cy="3323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016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WellSoon</a:t>
            </a:r>
            <a:r>
              <a:rPr lang="en-US" dirty="0" smtClean="0"/>
              <a:t> - idea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12918" y="3622579"/>
            <a:ext cx="2896662" cy="244317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2441" y="2368894"/>
            <a:ext cx="3515318" cy="59376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6136" y="2942068"/>
            <a:ext cx="3402227" cy="20682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541736" y="2942068"/>
            <a:ext cx="4036424" cy="20682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7084" y="5339969"/>
            <a:ext cx="1997951" cy="55173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61017" y="1690688"/>
            <a:ext cx="1046545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Raw Input			Analysis					Final output for 										patient/Doc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Numbers: Pain, </a:t>
            </a:r>
            <a:r>
              <a:rPr lang="en-US" dirty="0" err="1" smtClean="0"/>
              <a:t>etc</a:t>
            </a:r>
            <a:endParaRPr lang="en-US" dirty="0" smtClean="0"/>
          </a:p>
          <a:p>
            <a:pPr marL="285750" indent="-285750">
              <a:buFontTx/>
              <a:buChar char="-"/>
            </a:pPr>
            <a:r>
              <a:rPr lang="en-US" dirty="0" smtClean="0"/>
              <a:t>Text: Diary, etc.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0859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WellSoon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Low friction data collection</a:t>
            </a:r>
          </a:p>
          <a:p>
            <a:pPr lvl="1"/>
            <a:r>
              <a:rPr lang="en-US" dirty="0" smtClean="0"/>
              <a:t>Easy, timely, discrete user input</a:t>
            </a:r>
          </a:p>
          <a:p>
            <a:pPr lvl="1"/>
            <a:r>
              <a:rPr lang="en-US" dirty="0" smtClean="0"/>
              <a:t>Subjective </a:t>
            </a:r>
          </a:p>
          <a:p>
            <a:endParaRPr lang="en-US" dirty="0" smtClean="0"/>
          </a:p>
          <a:p>
            <a:r>
              <a:rPr lang="en-US" dirty="0"/>
              <a:t>M</a:t>
            </a:r>
            <a:r>
              <a:rPr lang="en-US" dirty="0" smtClean="0"/>
              <a:t>inimal input</a:t>
            </a:r>
          </a:p>
          <a:p>
            <a:pPr lvl="1"/>
            <a:r>
              <a:rPr lang="en-US" dirty="0" smtClean="0"/>
              <a:t>Keep only to subjective metrics</a:t>
            </a:r>
          </a:p>
          <a:p>
            <a:pPr lvl="1"/>
            <a:r>
              <a:rPr lang="en-US" dirty="0" smtClean="0"/>
              <a:t>Wearables and other APIs, </a:t>
            </a:r>
            <a:r>
              <a:rPr lang="en-US" dirty="0" err="1" smtClean="0"/>
              <a:t>eg</a:t>
            </a:r>
            <a:r>
              <a:rPr lang="en-US" dirty="0" smtClean="0"/>
              <a:t>. location, weather</a:t>
            </a:r>
          </a:p>
          <a:p>
            <a:endParaRPr lang="en-US" dirty="0" smtClean="0"/>
          </a:p>
          <a:p>
            <a:r>
              <a:rPr lang="en-US" dirty="0" smtClean="0"/>
              <a:t>Visualize longer trends meaningfully</a:t>
            </a:r>
          </a:p>
          <a:p>
            <a:pPr lvl="1"/>
            <a:r>
              <a:rPr lang="en-US" dirty="0" smtClean="0"/>
              <a:t>Weeks and months</a:t>
            </a:r>
          </a:p>
          <a:p>
            <a:pPr lvl="1"/>
            <a:r>
              <a:rPr lang="en-US" dirty="0" smtClean="0"/>
              <a:t>Relational</a:t>
            </a:r>
          </a:p>
          <a:p>
            <a:endParaRPr lang="en-US" dirty="0"/>
          </a:p>
          <a:p>
            <a:r>
              <a:rPr lang="en-US" dirty="0" smtClean="0"/>
              <a:t>ML for personalizing alerts for triggers and limits (ML context)</a:t>
            </a:r>
          </a:p>
          <a:p>
            <a:pPr lvl="1"/>
            <a:r>
              <a:rPr lang="en-US" dirty="0" err="1" smtClean="0"/>
              <a:t>Eg</a:t>
            </a:r>
            <a:r>
              <a:rPr lang="en-US" dirty="0" smtClean="0"/>
              <a:t>. Dynamic time warping, sentiment score</a:t>
            </a:r>
          </a:p>
          <a:p>
            <a:pPr lvl="1"/>
            <a:r>
              <a:rPr lang="en-US" dirty="0" err="1" smtClean="0"/>
              <a:t>Eg</a:t>
            </a:r>
            <a:r>
              <a:rPr lang="en-US" dirty="0" smtClean="0"/>
              <a:t>: X steps so far, Y time left, Z time/activity until unbearable pain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2647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Current Apps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687456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My Pain Diary	Chronic Pain Tracker</a:t>
            </a:r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090452" y="1825625"/>
            <a:ext cx="372717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Others:</a:t>
            </a:r>
          </a:p>
          <a:p>
            <a:r>
              <a:rPr lang="en-US" dirty="0" err="1" smtClean="0"/>
              <a:t>CatchMyPain</a:t>
            </a:r>
            <a:endParaRPr lang="en-US" dirty="0" smtClean="0"/>
          </a:p>
          <a:p>
            <a:r>
              <a:rPr lang="en-US" dirty="0" smtClean="0"/>
              <a:t>Manage My Pain</a:t>
            </a:r>
          </a:p>
          <a:p>
            <a:r>
              <a:rPr lang="en-US" dirty="0" err="1" smtClean="0"/>
              <a:t>FibroMapp</a:t>
            </a:r>
            <a:endParaRPr lang="en-US" dirty="0" smtClean="0"/>
          </a:p>
          <a:p>
            <a:r>
              <a:rPr lang="en-US" dirty="0" smtClean="0"/>
              <a:t>PMC 320</a:t>
            </a:r>
          </a:p>
          <a:p>
            <a:r>
              <a:rPr lang="en-US" dirty="0" err="1" smtClean="0"/>
              <a:t>iBeatPain</a:t>
            </a:r>
            <a:endParaRPr lang="en-US" dirty="0" smtClean="0"/>
          </a:p>
          <a:p>
            <a:r>
              <a:rPr lang="en-US" dirty="0" err="1" smtClean="0"/>
              <a:t>Symple</a:t>
            </a:r>
            <a:endParaRPr lang="en-US" dirty="0" smtClean="0"/>
          </a:p>
          <a:p>
            <a:r>
              <a:rPr lang="en-US" dirty="0" err="1" smtClean="0"/>
              <a:t>Symbod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904" y="2689326"/>
            <a:ext cx="2013822" cy="3487637"/>
          </a:xfrm>
          <a:prstGeom prst="rect">
            <a:avLst/>
          </a:prstGeom>
        </p:spPr>
      </p:pic>
      <p:pic>
        <p:nvPicPr>
          <p:cNvPr id="10" name="Picture 9"/>
          <p:cNvPicPr/>
          <p:nvPr/>
        </p:nvPicPr>
        <p:blipFill>
          <a:blip r:embed="rId3"/>
          <a:stretch>
            <a:fillRect/>
          </a:stretch>
        </p:blipFill>
        <p:spPr>
          <a:xfrm>
            <a:off x="3456773" y="2689325"/>
            <a:ext cx="4057209" cy="348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078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Business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B2C Subscription</a:t>
            </a:r>
          </a:p>
          <a:p>
            <a:endParaRPr lang="en-US" dirty="0" smtClean="0"/>
          </a:p>
          <a:p>
            <a:r>
              <a:rPr lang="en-US" dirty="0" smtClean="0"/>
              <a:t>Customer Segments</a:t>
            </a:r>
          </a:p>
          <a:p>
            <a:pPr lvl="1"/>
            <a:r>
              <a:rPr lang="en-US" dirty="0" smtClean="0"/>
              <a:t>+2 Conditions</a:t>
            </a:r>
          </a:p>
          <a:p>
            <a:pPr lvl="1"/>
            <a:r>
              <a:rPr lang="en-US" dirty="0" smtClean="0"/>
              <a:t>Neuropathy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Marketing</a:t>
            </a:r>
          </a:p>
          <a:p>
            <a:pPr lvl="1"/>
            <a:r>
              <a:rPr lang="en-US" dirty="0" smtClean="0"/>
              <a:t>Clinics &amp; doctor offices</a:t>
            </a:r>
          </a:p>
          <a:p>
            <a:pPr lvl="1"/>
            <a:r>
              <a:rPr lang="en-US" dirty="0" smtClean="0"/>
              <a:t>Online ads</a:t>
            </a:r>
          </a:p>
          <a:p>
            <a:pPr lvl="1"/>
            <a:r>
              <a:rPr lang="en-US" dirty="0"/>
              <a:t>P</a:t>
            </a:r>
            <a:r>
              <a:rPr lang="en-US" dirty="0" smtClean="0"/>
              <a:t>laces where chronic pain patients frequent (virtual and in real life)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5604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1740</TotalTime>
  <Words>167</Words>
  <Application>Microsoft Office PowerPoint</Application>
  <PresentationFormat>Widescreen</PresentationFormat>
  <Paragraphs>57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PowerPoint Presentation</vt:lpstr>
      <vt:lpstr>WellSoon</vt:lpstr>
      <vt:lpstr>Acute vs. Chronic Pain</vt:lpstr>
      <vt:lpstr>Chronic Pain Tracking and Analysis</vt:lpstr>
      <vt:lpstr>WellSoon - idea</vt:lpstr>
      <vt:lpstr>WellSoon</vt:lpstr>
      <vt:lpstr>Current Apps</vt:lpstr>
      <vt:lpstr>Business</vt:lpstr>
    </vt:vector>
  </TitlesOfParts>
  <Company>University at Buffalo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Akash Ray</dc:creator>
  <cp:lastModifiedBy>Akash Ray</cp:lastModifiedBy>
  <cp:revision>23</cp:revision>
  <dcterms:created xsi:type="dcterms:W3CDTF">2017-03-28T19:47:53Z</dcterms:created>
  <dcterms:modified xsi:type="dcterms:W3CDTF">2017-04-30T15:58:46Z</dcterms:modified>
</cp:coreProperties>
</file>